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81" r:id="rId5"/>
    <p:sldId id="261" r:id="rId6"/>
    <p:sldId id="260" r:id="rId7"/>
    <p:sldId id="265" r:id="rId8"/>
    <p:sldId id="264" r:id="rId9"/>
    <p:sldId id="267" r:id="rId10"/>
    <p:sldId id="268" r:id="rId11"/>
    <p:sldId id="271" r:id="rId12"/>
    <p:sldId id="266" r:id="rId13"/>
    <p:sldId id="269" r:id="rId14"/>
    <p:sldId id="283" r:id="rId15"/>
    <p:sldId id="276" r:id="rId16"/>
    <p:sldId id="277" r:id="rId17"/>
    <p:sldId id="279" r:id="rId18"/>
    <p:sldId id="273" r:id="rId19"/>
    <p:sldId id="278" r:id="rId20"/>
    <p:sldId id="282" r:id="rId21"/>
    <p:sldId id="280" r:id="rId22"/>
    <p:sldId id="284" r:id="rId23"/>
    <p:sldId id="275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Fowler" userId="229e2d67f1f5e14f" providerId="LiveId" clId="{C8757E95-57F3-4EB8-A481-C2AE2DFF0CD5}"/>
    <pc:docChg chg="custSel modSld">
      <pc:chgData name="Jon Fowler" userId="229e2d67f1f5e14f" providerId="LiveId" clId="{C8757E95-57F3-4EB8-A481-C2AE2DFF0CD5}" dt="2026-02-19T11:02:06.859" v="11" actId="478"/>
      <pc:docMkLst>
        <pc:docMk/>
      </pc:docMkLst>
      <pc:sldChg chg="delSp mod">
        <pc:chgData name="Jon Fowler" userId="229e2d67f1f5e14f" providerId="LiveId" clId="{C8757E95-57F3-4EB8-A481-C2AE2DFF0CD5}" dt="2026-02-19T11:02:06.859" v="11" actId="478"/>
        <pc:sldMkLst>
          <pc:docMk/>
          <pc:sldMk cId="196121396" sldId="256"/>
        </pc:sldMkLst>
        <pc:picChg chg="del">
          <ac:chgData name="Jon Fowler" userId="229e2d67f1f5e14f" providerId="LiveId" clId="{C8757E95-57F3-4EB8-A481-C2AE2DFF0CD5}" dt="2026-02-19T11:02:06.859" v="11" actId="478"/>
          <ac:picMkLst>
            <pc:docMk/>
            <pc:sldMk cId="196121396" sldId="256"/>
            <ac:picMk id="7" creationId="{4113401A-31C0-2507-304A-F4B8B9DE5BA5}"/>
          </ac:picMkLst>
        </pc:picChg>
      </pc:sldChg>
      <pc:sldChg chg="delSp mod">
        <pc:chgData name="Jon Fowler" userId="229e2d67f1f5e14f" providerId="LiveId" clId="{C8757E95-57F3-4EB8-A481-C2AE2DFF0CD5}" dt="2026-02-19T11:00:55.839" v="0" actId="478"/>
        <pc:sldMkLst>
          <pc:docMk/>
          <pc:sldMk cId="1248061969" sldId="261"/>
        </pc:sldMkLst>
        <pc:picChg chg="del">
          <ac:chgData name="Jon Fowler" userId="229e2d67f1f5e14f" providerId="LiveId" clId="{C8757E95-57F3-4EB8-A481-C2AE2DFF0CD5}" dt="2026-02-19T11:00:55.839" v="0" actId="478"/>
          <ac:picMkLst>
            <pc:docMk/>
            <pc:sldMk cId="1248061969" sldId="261"/>
            <ac:picMk id="6" creationId="{23AEEB1B-8800-56BB-4CFC-B2AF2E32730E}"/>
          </ac:picMkLst>
        </pc:picChg>
      </pc:sldChg>
      <pc:sldChg chg="delSp mod delAnim">
        <pc:chgData name="Jon Fowler" userId="229e2d67f1f5e14f" providerId="LiveId" clId="{C8757E95-57F3-4EB8-A481-C2AE2DFF0CD5}" dt="2026-02-19T11:01:48.518" v="10" actId="478"/>
        <pc:sldMkLst>
          <pc:docMk/>
          <pc:sldMk cId="3433184394" sldId="264"/>
        </pc:sldMkLst>
        <pc:graphicFrameChg chg="del">
          <ac:chgData name="Jon Fowler" userId="229e2d67f1f5e14f" providerId="LiveId" clId="{C8757E95-57F3-4EB8-A481-C2AE2DFF0CD5}" dt="2026-02-19T11:01:48.518" v="10" actId="478"/>
          <ac:graphicFrameMkLst>
            <pc:docMk/>
            <pc:sldMk cId="3433184394" sldId="264"/>
            <ac:graphicFrameMk id="7" creationId="{EB915D3A-18C9-11A1-00CA-CD4C464B05C0}"/>
          </ac:graphicFrameMkLst>
        </pc:graphicFrameChg>
      </pc:sldChg>
      <pc:sldChg chg="delSp mod delAnim">
        <pc:chgData name="Jon Fowler" userId="229e2d67f1f5e14f" providerId="LiveId" clId="{C8757E95-57F3-4EB8-A481-C2AE2DFF0CD5}" dt="2026-02-19T11:01:45.122" v="9" actId="478"/>
        <pc:sldMkLst>
          <pc:docMk/>
          <pc:sldMk cId="2207158339" sldId="267"/>
        </pc:sldMkLst>
        <pc:picChg chg="del">
          <ac:chgData name="Jon Fowler" userId="229e2d67f1f5e14f" providerId="LiveId" clId="{C8757E95-57F3-4EB8-A481-C2AE2DFF0CD5}" dt="2026-02-19T11:01:44.585" v="8" actId="478"/>
          <ac:picMkLst>
            <pc:docMk/>
            <pc:sldMk cId="2207158339" sldId="267"/>
            <ac:picMk id="5" creationId="{B2E77790-D3D1-1F84-0B68-BBCBAE446A55}"/>
          </ac:picMkLst>
        </pc:picChg>
        <pc:picChg chg="del">
          <ac:chgData name="Jon Fowler" userId="229e2d67f1f5e14f" providerId="LiveId" clId="{C8757E95-57F3-4EB8-A481-C2AE2DFF0CD5}" dt="2026-02-19T11:01:45.122" v="9" actId="478"/>
          <ac:picMkLst>
            <pc:docMk/>
            <pc:sldMk cId="2207158339" sldId="267"/>
            <ac:picMk id="11" creationId="{B53B049A-1647-451D-B787-B4D930C03935}"/>
          </ac:picMkLst>
        </pc:picChg>
      </pc:sldChg>
      <pc:sldChg chg="delSp mod">
        <pc:chgData name="Jon Fowler" userId="229e2d67f1f5e14f" providerId="LiveId" clId="{C8757E95-57F3-4EB8-A481-C2AE2DFF0CD5}" dt="2026-02-19T11:01:41.970" v="7" actId="478"/>
        <pc:sldMkLst>
          <pc:docMk/>
          <pc:sldMk cId="3930244685" sldId="268"/>
        </pc:sldMkLst>
        <pc:picChg chg="del">
          <ac:chgData name="Jon Fowler" userId="229e2d67f1f5e14f" providerId="LiveId" clId="{C8757E95-57F3-4EB8-A481-C2AE2DFF0CD5}" dt="2026-02-19T11:01:41.970" v="7" actId="478"/>
          <ac:picMkLst>
            <pc:docMk/>
            <pc:sldMk cId="3930244685" sldId="268"/>
            <ac:picMk id="5" creationId="{CE0FED30-D0C3-617E-544A-D6B877EDB057}"/>
          </ac:picMkLst>
        </pc:picChg>
      </pc:sldChg>
      <pc:sldChg chg="delSp mod delAnim">
        <pc:chgData name="Jon Fowler" userId="229e2d67f1f5e14f" providerId="LiveId" clId="{C8757E95-57F3-4EB8-A481-C2AE2DFF0CD5}" dt="2026-02-19T11:01:01.969" v="1" actId="478"/>
        <pc:sldMkLst>
          <pc:docMk/>
          <pc:sldMk cId="187324948" sldId="271"/>
        </pc:sldMkLst>
        <pc:picChg chg="del">
          <ac:chgData name="Jon Fowler" userId="229e2d67f1f5e14f" providerId="LiveId" clId="{C8757E95-57F3-4EB8-A481-C2AE2DFF0CD5}" dt="2026-02-19T11:01:01.969" v="1" actId="478"/>
          <ac:picMkLst>
            <pc:docMk/>
            <pc:sldMk cId="187324948" sldId="271"/>
            <ac:picMk id="5" creationId="{F8EED26A-B18D-49A9-ACB8-DEB361F1C2A3}"/>
          </ac:picMkLst>
        </pc:picChg>
      </pc:sldChg>
      <pc:sldChg chg="addSp delSp modSp mod">
        <pc:chgData name="Jon Fowler" userId="229e2d67f1f5e14f" providerId="LiveId" clId="{C8757E95-57F3-4EB8-A481-C2AE2DFF0CD5}" dt="2026-02-19T11:01:15.535" v="3" actId="478"/>
        <pc:sldMkLst>
          <pc:docMk/>
          <pc:sldMk cId="1650623475" sldId="274"/>
        </pc:sldMkLst>
        <pc:spChg chg="add mod">
          <ac:chgData name="Jon Fowler" userId="229e2d67f1f5e14f" providerId="LiveId" clId="{C8757E95-57F3-4EB8-A481-C2AE2DFF0CD5}" dt="2026-02-19T11:01:15.535" v="3" actId="478"/>
          <ac:spMkLst>
            <pc:docMk/>
            <pc:sldMk cId="1650623475" sldId="274"/>
            <ac:spMk id="4" creationId="{EBBE9009-2A9D-52D5-9BD7-530F68262139}"/>
          </ac:spMkLst>
        </pc:spChg>
        <pc:picChg chg="del">
          <ac:chgData name="Jon Fowler" userId="229e2d67f1f5e14f" providerId="LiveId" clId="{C8757E95-57F3-4EB8-A481-C2AE2DFF0CD5}" dt="2026-02-19T11:01:15.535" v="3" actId="478"/>
          <ac:picMkLst>
            <pc:docMk/>
            <pc:sldMk cId="1650623475" sldId="274"/>
            <ac:picMk id="5" creationId="{5EFAE95D-E7C0-5078-EE56-4F6BF64E0CAF}"/>
          </ac:picMkLst>
        </pc:picChg>
      </pc:sldChg>
      <pc:sldChg chg="delSp mod">
        <pc:chgData name="Jon Fowler" userId="229e2d67f1f5e14f" providerId="LiveId" clId="{C8757E95-57F3-4EB8-A481-C2AE2DFF0CD5}" dt="2026-02-19T11:01:34.579" v="6" actId="478"/>
        <pc:sldMkLst>
          <pc:docMk/>
          <pc:sldMk cId="3155244498" sldId="275"/>
        </pc:sldMkLst>
        <pc:picChg chg="del">
          <ac:chgData name="Jon Fowler" userId="229e2d67f1f5e14f" providerId="LiveId" clId="{C8757E95-57F3-4EB8-A481-C2AE2DFF0CD5}" dt="2026-02-19T11:01:33.942" v="5" actId="478"/>
          <ac:picMkLst>
            <pc:docMk/>
            <pc:sldMk cId="3155244498" sldId="275"/>
            <ac:picMk id="6" creationId="{42B63DFF-4108-B234-800B-FD41F34091AC}"/>
          </ac:picMkLst>
        </pc:picChg>
        <pc:picChg chg="del">
          <ac:chgData name="Jon Fowler" userId="229e2d67f1f5e14f" providerId="LiveId" clId="{C8757E95-57F3-4EB8-A481-C2AE2DFF0CD5}" dt="2026-02-19T11:01:33.178" v="4" actId="478"/>
          <ac:picMkLst>
            <pc:docMk/>
            <pc:sldMk cId="3155244498" sldId="275"/>
            <ac:picMk id="8" creationId="{EC68E78D-7EA1-9BD1-B577-EE0F08249DE2}"/>
          </ac:picMkLst>
        </pc:picChg>
        <pc:picChg chg="del">
          <ac:chgData name="Jon Fowler" userId="229e2d67f1f5e14f" providerId="LiveId" clId="{C8757E95-57F3-4EB8-A481-C2AE2DFF0CD5}" dt="2026-02-19T11:01:34.579" v="6" actId="478"/>
          <ac:picMkLst>
            <pc:docMk/>
            <pc:sldMk cId="3155244498" sldId="275"/>
            <ac:picMk id="10" creationId="{34452110-9EA7-F90F-3D16-50A5D62F5B9C}"/>
          </ac:picMkLst>
        </pc:picChg>
      </pc:sldChg>
      <pc:sldChg chg="delSp mod">
        <pc:chgData name="Jon Fowler" userId="229e2d67f1f5e14f" providerId="LiveId" clId="{C8757E95-57F3-4EB8-A481-C2AE2DFF0CD5}" dt="2026-02-19T11:01:07.776" v="2" actId="478"/>
        <pc:sldMkLst>
          <pc:docMk/>
          <pc:sldMk cId="3462993328" sldId="278"/>
        </pc:sldMkLst>
        <pc:spChg chg="del">
          <ac:chgData name="Jon Fowler" userId="229e2d67f1f5e14f" providerId="LiveId" clId="{C8757E95-57F3-4EB8-A481-C2AE2DFF0CD5}" dt="2026-02-19T11:01:07.776" v="2" actId="478"/>
          <ac:spMkLst>
            <pc:docMk/>
            <pc:sldMk cId="3462993328" sldId="278"/>
            <ac:spMk id="10" creationId="{1F5437F4-9611-78A3-2D1D-A61C8215C26A}"/>
          </ac:spMkLst>
        </pc:spChg>
        <pc:picChg chg="del">
          <ac:chgData name="Jon Fowler" userId="229e2d67f1f5e14f" providerId="LiveId" clId="{C8757E95-57F3-4EB8-A481-C2AE2DFF0CD5}" dt="2026-02-19T11:01:07.776" v="2" actId="478"/>
          <ac:picMkLst>
            <pc:docMk/>
            <pc:sldMk cId="3462993328" sldId="278"/>
            <ac:picMk id="9" creationId="{CF105DA1-81D7-7200-C114-04D7A41C29B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29e2d67f1f5e14f/Documents/Drayton%20PC/Walnut%20Meadows/DRAYTON%20WALNUT%20MEADOWS%20SPORTS%20FACILITIES%20SURVEY%20Business%20Plan%20ver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Which Activities would you like to see provided at Walnut</a:t>
            </a:r>
            <a:r>
              <a:rPr lang="en-GB" baseline="0"/>
              <a:t> Meadows</a:t>
            </a:r>
            <a:endParaRPr lang="en-GB"/>
          </a:p>
        </c:rich>
      </c:tx>
      <c:layout>
        <c:manualLayout>
          <c:xMode val="edge"/>
          <c:yMode val="edge"/>
          <c:x val="0.20176405868974412"/>
          <c:y val="1.7155110793423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9.1845989763215993E-2"/>
          <c:y val="0.10364626332353236"/>
          <c:w val="0.88776407511104904"/>
          <c:h val="0.64258339758995453"/>
        </c:manualLayout>
      </c:layout>
      <c:barChart>
        <c:barDir val="col"/>
        <c:grouping val="clustered"/>
        <c:varyColors val="1"/>
        <c:ser>
          <c:idx val="3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0-4705-A3E9-9FE422A0EFF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40-4705-A3E9-9FE422A0EFF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40-4705-A3E9-9FE422A0EFF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40-4705-A3E9-9FE422A0EFF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40-4705-A3E9-9FE422A0EFF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40-4705-A3E9-9FE422A0EFF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40-4705-A3E9-9FE422A0EFF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E40-4705-A3E9-9FE422A0EFF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E40-4705-A3E9-9FE422A0EFF5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E40-4705-A3E9-9FE422A0EFF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E40-4705-A3E9-9FE422A0EFF5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E40-4705-A3E9-9FE422A0EFF5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E40-4705-A3E9-9FE422A0EFF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E40-4705-A3E9-9FE422A0EFF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E40-4705-A3E9-9FE422A0EFF5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E40-4705-A3E9-9FE422A0EF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'Collated Results'!$B$23:$B$38</c:f>
              <c:strCache>
                <c:ptCount val="16"/>
                <c:pt idx="0">
                  <c:v>Aerobics/Gym/Keep Fit</c:v>
                </c:pt>
                <c:pt idx="1">
                  <c:v>Tennis</c:v>
                </c:pt>
                <c:pt idx="2">
                  <c:v>Athletics/Running/Jogging</c:v>
                </c:pt>
                <c:pt idx="3">
                  <c:v>Children's Football</c:v>
                </c:pt>
                <c:pt idx="4">
                  <c:v>Five-a-side Football</c:v>
                </c:pt>
                <c:pt idx="5">
                  <c:v>Cycling</c:v>
                </c:pt>
                <c:pt idx="6">
                  <c:v>Table Tennis</c:v>
                </c:pt>
                <c:pt idx="7">
                  <c:v>Basketball</c:v>
                </c:pt>
                <c:pt idx="8">
                  <c:v>Cricket</c:v>
                </c:pt>
                <c:pt idx="9">
                  <c:v>Skateboarding</c:v>
                </c:pt>
                <c:pt idx="10">
                  <c:v>Adult Football</c:v>
                </c:pt>
                <c:pt idx="11">
                  <c:v>BMX Biking </c:v>
                </c:pt>
                <c:pt idx="12">
                  <c:v>Gymnastics</c:v>
                </c:pt>
                <c:pt idx="13">
                  <c:v>Netball</c:v>
                </c:pt>
                <c:pt idx="14">
                  <c:v>Rugby</c:v>
                </c:pt>
                <c:pt idx="15">
                  <c:v>Hockey</c:v>
                </c:pt>
              </c:strCache>
            </c:strRef>
          </c:cat>
          <c:val>
            <c:numRef>
              <c:f>'Collated Results'!$F$23:$F$38</c:f>
              <c:numCache>
                <c:formatCode>General</c:formatCode>
                <c:ptCount val="16"/>
                <c:pt idx="0">
                  <c:v>353</c:v>
                </c:pt>
                <c:pt idx="1">
                  <c:v>332</c:v>
                </c:pt>
                <c:pt idx="2">
                  <c:v>299</c:v>
                </c:pt>
                <c:pt idx="3">
                  <c:v>283</c:v>
                </c:pt>
                <c:pt idx="4">
                  <c:v>230</c:v>
                </c:pt>
                <c:pt idx="5">
                  <c:v>222</c:v>
                </c:pt>
                <c:pt idx="6">
                  <c:v>213</c:v>
                </c:pt>
                <c:pt idx="7">
                  <c:v>175</c:v>
                </c:pt>
                <c:pt idx="8">
                  <c:v>163</c:v>
                </c:pt>
                <c:pt idx="9">
                  <c:v>138</c:v>
                </c:pt>
                <c:pt idx="10">
                  <c:v>136</c:v>
                </c:pt>
                <c:pt idx="11">
                  <c:v>133</c:v>
                </c:pt>
                <c:pt idx="12">
                  <c:v>114</c:v>
                </c:pt>
                <c:pt idx="13">
                  <c:v>110</c:v>
                </c:pt>
                <c:pt idx="14">
                  <c:v>106</c:v>
                </c:pt>
                <c:pt idx="1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E40-4705-A3E9-9FE422A0E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15010592"/>
        <c:axId val="715011248"/>
      </c:barChart>
      <c:catAx>
        <c:axId val="7150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011248"/>
        <c:crosses val="autoZero"/>
        <c:auto val="1"/>
        <c:lblAlgn val="ctr"/>
        <c:lblOffset val="100"/>
        <c:noMultiLvlLbl val="0"/>
      </c:catAx>
      <c:valAx>
        <c:axId val="71501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01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7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2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35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1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434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1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0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0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0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1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6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6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7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5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D3BE-70EC-4469-B484-44E33537854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2ABE18-6ABD-4FE5-B4A8-353843C76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1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ytonparish.gov.uk/" TargetMode="External"/><Relationship Id="rId2" Type="http://schemas.openxmlformats.org/officeDocument/2006/relationships/hyperlink" Target="mailto:deputyclerk@draytonpc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35552F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C1146-339B-E30B-EB5D-87EC4BDD5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889218"/>
            <a:ext cx="5478432" cy="9786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FEFFFF"/>
                </a:solidFill>
              </a:rPr>
              <a:t>Village Meeting 6</a:t>
            </a:r>
            <a:r>
              <a:rPr lang="en-US" sz="3400" baseline="30000" dirty="0">
                <a:solidFill>
                  <a:srgbClr val="FEFFFF"/>
                </a:solidFill>
              </a:rPr>
              <a:t>th</a:t>
            </a:r>
            <a:r>
              <a:rPr lang="en-US" sz="3400" dirty="0">
                <a:solidFill>
                  <a:srgbClr val="FEFFFF"/>
                </a:solidFill>
              </a:rPr>
              <a:t> Feb 2026	</a:t>
            </a:r>
            <a:endParaRPr lang="en-GB" sz="3400" dirty="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F75BB-0635-84F6-4031-B66477E0F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938" y="4788827"/>
            <a:ext cx="5454227" cy="6718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1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EFFFF"/>
                </a:solidFill>
              </a:rPr>
              <a:t>Jon Fowler -  Drayton Parish Council</a:t>
            </a:r>
            <a:endParaRPr lang="en-GB" sz="11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E0A844F-6673-EEF8-4723-A3748F453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332C-A84D-9391-34A1-A844E4673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669774"/>
            <a:ext cx="10431186" cy="4241448"/>
          </a:xfrm>
        </p:spPr>
        <p:txBody>
          <a:bodyPr/>
          <a:lstStyle/>
          <a:p>
            <a:r>
              <a:rPr lang="en-US" dirty="0"/>
              <a:t>Sports Pitches</a:t>
            </a:r>
          </a:p>
          <a:p>
            <a:pPr lvl="1"/>
            <a:r>
              <a:rPr lang="en-US" dirty="0"/>
              <a:t>Drainage Installed</a:t>
            </a:r>
          </a:p>
          <a:p>
            <a:pPr lvl="1"/>
            <a:r>
              <a:rPr lang="en-US" dirty="0"/>
              <a:t>Pitch Area Seeded</a:t>
            </a:r>
          </a:p>
          <a:p>
            <a:pPr lvl="1"/>
            <a:r>
              <a:rPr lang="en-US" dirty="0"/>
              <a:t>Requires one full growing season before use</a:t>
            </a:r>
          </a:p>
          <a:p>
            <a:pPr lvl="1"/>
            <a:r>
              <a:rPr lang="en-US" dirty="0"/>
              <a:t>Perimeter Path to be completed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AED971-F013-A7F4-C3C0-621E7267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99" y="505114"/>
            <a:ext cx="10491600" cy="1280890"/>
          </a:xfrm>
        </p:spPr>
        <p:txBody>
          <a:bodyPr/>
          <a:lstStyle/>
          <a:p>
            <a:r>
              <a:rPr lang="en-US" dirty="0"/>
              <a:t>Current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24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4375D-2939-DD06-4FE1-424296FA7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212" y="1492624"/>
            <a:ext cx="10415400" cy="4418598"/>
          </a:xfrm>
        </p:spPr>
        <p:txBody>
          <a:bodyPr/>
          <a:lstStyle/>
          <a:p>
            <a:r>
              <a:rPr lang="en-US" dirty="0"/>
              <a:t>Pavilion Users</a:t>
            </a:r>
          </a:p>
          <a:p>
            <a:pPr lvl="1"/>
            <a:r>
              <a:rPr lang="en-US" dirty="0"/>
              <a:t>Drayton Table Tennis Club – Weekday evenings</a:t>
            </a:r>
          </a:p>
          <a:p>
            <a:pPr lvl="1"/>
            <a:r>
              <a:rPr lang="en-US" dirty="0"/>
              <a:t>Abingdon Youth Football – Weekend &amp; Weekday evenings</a:t>
            </a:r>
          </a:p>
          <a:p>
            <a:pPr lvl="1"/>
            <a:r>
              <a:rPr lang="en-US" dirty="0"/>
              <a:t>Steventon Cricket Club – TBD</a:t>
            </a:r>
          </a:p>
          <a:p>
            <a:pPr lvl="1"/>
            <a:r>
              <a:rPr lang="en-US" dirty="0"/>
              <a:t>Kingston Colts Football – TBD</a:t>
            </a:r>
          </a:p>
          <a:p>
            <a:pPr lvl="1"/>
            <a:r>
              <a:rPr lang="en-US" dirty="0"/>
              <a:t>Drayton Youth Football – Weekday evenings</a:t>
            </a:r>
          </a:p>
          <a:p>
            <a:pPr lvl="1"/>
            <a:r>
              <a:rPr lang="en-US" dirty="0"/>
              <a:t>Europa Titans Football – Saturday mornings</a:t>
            </a:r>
          </a:p>
          <a:p>
            <a:pPr lvl="1"/>
            <a:r>
              <a:rPr lang="en-US" dirty="0"/>
              <a:t>Damascus Youth - Weekdays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80AA5B-C699-ADD1-7399-44E8772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Pavilion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0C382B-3E11-F3AE-3EA6-5F381FA96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06CF-9554-992E-DE8F-CB863F26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Pavilion Options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AB77D-990E-9BDD-F3EB-89253697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1525657"/>
            <a:ext cx="10491600" cy="4383617"/>
          </a:xfrm>
        </p:spPr>
        <p:txBody>
          <a:bodyPr>
            <a:normAutofit/>
          </a:bodyPr>
          <a:lstStyle/>
          <a:p>
            <a:r>
              <a:rPr lang="en-US" dirty="0"/>
              <a:t>Option A – Planning Permission</a:t>
            </a:r>
          </a:p>
          <a:p>
            <a:pPr lvl="1"/>
            <a:r>
              <a:rPr lang="en-US" dirty="0"/>
              <a:t>152sq M Main Hall (with divider)</a:t>
            </a:r>
          </a:p>
          <a:p>
            <a:pPr lvl="1"/>
            <a:r>
              <a:rPr lang="en-US" dirty="0"/>
              <a:t>Kitchen / Bar Area</a:t>
            </a:r>
          </a:p>
          <a:p>
            <a:pPr lvl="1"/>
            <a:r>
              <a:rPr lang="en-US" dirty="0"/>
              <a:t>Office / Meeting Area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 x Changing  / Showers</a:t>
            </a:r>
          </a:p>
          <a:p>
            <a:pPr lvl="1"/>
            <a:r>
              <a:rPr lang="en-US" dirty="0"/>
              <a:t>Separate Referee / First Aid Area</a:t>
            </a:r>
          </a:p>
          <a:p>
            <a:pPr lvl="1"/>
            <a:r>
              <a:rPr lang="en-US" dirty="0"/>
              <a:t>Externally Accessible Toilet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3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7260A8-E315-3877-0D8A-9E8C0C6FD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8C79-799A-7DE6-7EEF-5532552D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37557"/>
            <a:ext cx="10491600" cy="1280890"/>
          </a:xfrm>
        </p:spPr>
        <p:txBody>
          <a:bodyPr/>
          <a:lstStyle/>
          <a:p>
            <a:r>
              <a:rPr lang="en-US" dirty="0"/>
              <a:t>Pavilion Option 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BCCEC-6EF1-2D7A-FB7A-C54E3CC63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5" y="1606965"/>
            <a:ext cx="11178987" cy="58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7A5EEE-0519-7924-11AF-7903C79F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37557"/>
            <a:ext cx="10491600" cy="1280890"/>
          </a:xfrm>
        </p:spPr>
        <p:txBody>
          <a:bodyPr/>
          <a:lstStyle/>
          <a:p>
            <a:r>
              <a:rPr lang="en-US" dirty="0"/>
              <a:t>Pavilion Option 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8783E-AE87-2FBA-7C34-34BC9F35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87" y="1369405"/>
            <a:ext cx="10253691" cy="53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C38FB-49F4-6071-FE61-724A65070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1560503"/>
            <a:ext cx="10491600" cy="4350719"/>
          </a:xfrm>
        </p:spPr>
        <p:txBody>
          <a:bodyPr/>
          <a:lstStyle/>
          <a:p>
            <a:r>
              <a:rPr lang="en-US" dirty="0"/>
              <a:t>Option 2</a:t>
            </a:r>
          </a:p>
          <a:p>
            <a:pPr lvl="1"/>
            <a:r>
              <a:rPr lang="en-US" dirty="0"/>
              <a:t>Reduced size main hall (110 sq M)</a:t>
            </a:r>
          </a:p>
          <a:p>
            <a:pPr lvl="1"/>
            <a:r>
              <a:rPr lang="en-US" dirty="0"/>
              <a:t>Reduced Storage Area</a:t>
            </a:r>
          </a:p>
          <a:p>
            <a:pPr lvl="1"/>
            <a:r>
              <a:rPr lang="en-US" dirty="0"/>
              <a:t>Reduced Office / Meeting Space</a:t>
            </a:r>
          </a:p>
          <a:p>
            <a:pPr lvl="1"/>
            <a:r>
              <a:rPr lang="en-US" dirty="0"/>
              <a:t>Reduced Toilet Area</a:t>
            </a:r>
          </a:p>
          <a:p>
            <a:pPr lvl="1"/>
            <a:r>
              <a:rPr lang="en-US" dirty="0"/>
              <a:t>Loss of Table Tennis (reduced income)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Changing / Showers – no change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8354D9-DFDF-279A-566F-8EBB455E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37557"/>
            <a:ext cx="10491600" cy="1280890"/>
          </a:xfrm>
        </p:spPr>
        <p:txBody>
          <a:bodyPr/>
          <a:lstStyle/>
          <a:p>
            <a:r>
              <a:rPr lang="en-US" dirty="0"/>
              <a:t>Pavilion Option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93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5CF81-CAF4-4815-2B9B-BBCAE9F94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894" y="959414"/>
            <a:ext cx="7065346" cy="56879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F3060F-6C03-D02F-7E28-F68FD241864D}"/>
              </a:ext>
            </a:extLst>
          </p:cNvPr>
          <p:cNvSpPr txBox="1">
            <a:spLocks/>
          </p:cNvSpPr>
          <p:nvPr/>
        </p:nvSpPr>
        <p:spPr>
          <a:xfrm>
            <a:off x="1013013" y="637557"/>
            <a:ext cx="10491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Pavilion Option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2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0B43CD-36C5-1CD7-58F7-15D96D25B583}"/>
              </a:ext>
            </a:extLst>
          </p:cNvPr>
          <p:cNvSpPr txBox="1">
            <a:spLocks/>
          </p:cNvSpPr>
          <p:nvPr/>
        </p:nvSpPr>
        <p:spPr>
          <a:xfrm>
            <a:off x="1013013" y="637557"/>
            <a:ext cx="10491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Pavilion Option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19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58BDCBA-0B1F-61F7-0C0B-DE5685FC8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4BDE-1CED-5003-5ABE-4E00D0FE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Pavilion Options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5DAE-C92D-BA8A-3A31-236C3BA91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1525657"/>
            <a:ext cx="10491600" cy="4383617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C383C4-96E8-96FB-BD8B-EC54380B4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11985"/>
              </p:ext>
            </p:extLst>
          </p:nvPr>
        </p:nvGraphicFramePr>
        <p:xfrm>
          <a:off x="1081740" y="1525657"/>
          <a:ext cx="968935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85">
                  <a:extLst>
                    <a:ext uri="{9D8B030D-6E8A-4147-A177-3AD203B41FA5}">
                      <a16:colId xmlns:a16="http://schemas.microsoft.com/office/drawing/2014/main" val="2720359126"/>
                    </a:ext>
                  </a:extLst>
                </a:gridCol>
                <a:gridCol w="3229785">
                  <a:extLst>
                    <a:ext uri="{9D8B030D-6E8A-4147-A177-3AD203B41FA5}">
                      <a16:colId xmlns:a16="http://schemas.microsoft.com/office/drawing/2014/main" val="809738486"/>
                    </a:ext>
                  </a:extLst>
                </a:gridCol>
                <a:gridCol w="3229785">
                  <a:extLst>
                    <a:ext uri="{9D8B030D-6E8A-4147-A177-3AD203B41FA5}">
                      <a16:colId xmlns:a16="http://schemas.microsoft.com/office/drawing/2014/main" val="1057721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 B (Reduced Sized)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 C (</a:t>
                      </a:r>
                      <a:r>
                        <a:rPr lang="en-US"/>
                        <a:t>No Pavilion)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77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84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Generates Most Income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Less Expensive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 Expenditure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6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Flexibility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Purpose Built New Building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9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Purpose Built New Building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459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Supports Most Sports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8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Cons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8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Most Expensive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Less Income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Funding Returned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6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Less Flexibility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 Pavilion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0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 Table Tennis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 Income Generation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5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25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1919E-F794-6420-38AB-14015093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1565978"/>
            <a:ext cx="10491600" cy="4345244"/>
          </a:xfrm>
        </p:spPr>
        <p:txBody>
          <a:bodyPr/>
          <a:lstStyle/>
          <a:p>
            <a:r>
              <a:rPr lang="en-US" dirty="0"/>
              <a:t>Public Works Loan</a:t>
            </a:r>
          </a:p>
          <a:p>
            <a:pPr lvl="1"/>
            <a:r>
              <a:rPr lang="en-US" dirty="0"/>
              <a:t>Loan from Debt Management Office (part of MHCLG)</a:t>
            </a:r>
          </a:p>
          <a:p>
            <a:pPr lvl="1"/>
            <a:r>
              <a:rPr lang="en-US" dirty="0"/>
              <a:t>Loans to Local Government without security</a:t>
            </a:r>
          </a:p>
          <a:p>
            <a:pPr lvl="1"/>
            <a:r>
              <a:rPr lang="en-US" dirty="0"/>
              <a:t>Loan repayment over 25 years</a:t>
            </a:r>
          </a:p>
          <a:p>
            <a:pPr lvl="1"/>
            <a:r>
              <a:rPr lang="en-US" dirty="0"/>
              <a:t>Anticipated Loan from </a:t>
            </a: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April 2027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C3CD67-4D3E-F688-E7AF-3746E589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Pavilion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9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10B4-618F-1766-3505-C21E5C65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0DE47-C0DC-2509-AFBB-4C5FD3012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2075330"/>
            <a:ext cx="10491600" cy="3777622"/>
          </a:xfrm>
        </p:spPr>
        <p:txBody>
          <a:bodyPr/>
          <a:lstStyle/>
          <a:p>
            <a:r>
              <a:rPr lang="en-US" dirty="0"/>
              <a:t>How did we get here</a:t>
            </a:r>
          </a:p>
          <a:p>
            <a:r>
              <a:rPr lang="en-US" dirty="0"/>
              <a:t>Current Status</a:t>
            </a:r>
          </a:p>
          <a:p>
            <a:r>
              <a:rPr lang="en-US" dirty="0"/>
              <a:t>Pavilion Options</a:t>
            </a:r>
          </a:p>
          <a:p>
            <a:r>
              <a:rPr lang="en-US" dirty="0"/>
              <a:t>Your Opinion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83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FF4B-F72E-D947-C540-80B87FBCB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87" y="1486427"/>
            <a:ext cx="10430652" cy="4205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Works Loan</a:t>
            </a:r>
          </a:p>
          <a:p>
            <a:pPr lvl="1"/>
            <a:r>
              <a:rPr lang="en-US" dirty="0"/>
              <a:t>Process</a:t>
            </a:r>
          </a:p>
          <a:p>
            <a:pPr lvl="2"/>
            <a:r>
              <a:rPr lang="en-US" dirty="0"/>
              <a:t>Approval by OALC / MHCLG</a:t>
            </a:r>
          </a:p>
          <a:p>
            <a:pPr lvl="2"/>
            <a:r>
              <a:rPr lang="en-US" dirty="0"/>
              <a:t>Consultation(s) -  Surveys / Chronicle &amp; Website Updates</a:t>
            </a:r>
          </a:p>
          <a:p>
            <a:pPr lvl="2"/>
            <a:r>
              <a:rPr lang="en-US" dirty="0"/>
              <a:t>Business Case</a:t>
            </a:r>
          </a:p>
          <a:p>
            <a:pPr lvl="2"/>
            <a:r>
              <a:rPr lang="en-US" dirty="0"/>
              <a:t>Public Support</a:t>
            </a:r>
          </a:p>
          <a:p>
            <a:endParaRPr lang="en-US" dirty="0"/>
          </a:p>
          <a:p>
            <a:pPr lvl="1"/>
            <a:r>
              <a:rPr lang="en-US" dirty="0"/>
              <a:t>Timetable</a:t>
            </a:r>
          </a:p>
          <a:p>
            <a:pPr lvl="2"/>
            <a:r>
              <a:rPr lang="en-US" dirty="0"/>
              <a:t>Loan required for 2027/28 Financial Year</a:t>
            </a:r>
          </a:p>
          <a:p>
            <a:pPr lvl="2"/>
            <a:r>
              <a:rPr lang="en-US" dirty="0"/>
              <a:t>6 – 9 month process</a:t>
            </a:r>
          </a:p>
          <a:p>
            <a:pPr lvl="2"/>
            <a:r>
              <a:rPr lang="en-US" dirty="0"/>
              <a:t>Loan request ~ October 2026</a:t>
            </a:r>
          </a:p>
          <a:p>
            <a:pPr lvl="2"/>
            <a:r>
              <a:rPr lang="en-US" dirty="0"/>
              <a:t>Precept </a:t>
            </a:r>
            <a:r>
              <a:rPr lang="en-US" b="1" dirty="0"/>
              <a:t>must be set </a:t>
            </a:r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January 2027</a:t>
            </a:r>
          </a:p>
          <a:p>
            <a:pPr marL="457200" lvl="1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EC2E26-DFA5-32A5-73E9-CD1449FA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Pavilion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2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721D2-6304-B21D-DC2A-02046F11C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90" y="1587880"/>
            <a:ext cx="10409523" cy="43178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Costs</a:t>
            </a:r>
          </a:p>
          <a:p>
            <a:pPr lvl="1"/>
            <a:r>
              <a:rPr lang="en-US" dirty="0"/>
              <a:t>Option A (Preferred)</a:t>
            </a:r>
          </a:p>
          <a:p>
            <a:pPr lvl="2"/>
            <a:r>
              <a:rPr lang="en-US" dirty="0"/>
              <a:t>Estimated Cost £2.4M</a:t>
            </a:r>
          </a:p>
          <a:p>
            <a:pPr lvl="2"/>
            <a:r>
              <a:rPr lang="en-US" dirty="0"/>
              <a:t>S106/Reserves etc. £892K</a:t>
            </a:r>
          </a:p>
          <a:p>
            <a:pPr lvl="2"/>
            <a:r>
              <a:rPr lang="en-US" dirty="0"/>
              <a:t>Shortfall £1.5M made up from Public Works Loan	</a:t>
            </a:r>
          </a:p>
          <a:p>
            <a:pPr lvl="2"/>
            <a:r>
              <a:rPr lang="en-US" dirty="0"/>
              <a:t>Estimated Precept Increase Band D £1.37 per week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Option B</a:t>
            </a:r>
          </a:p>
          <a:p>
            <a:pPr lvl="2"/>
            <a:r>
              <a:rPr lang="en-US" dirty="0"/>
              <a:t>Estimated Cost £1.9M</a:t>
            </a:r>
          </a:p>
          <a:p>
            <a:pPr lvl="2"/>
            <a:r>
              <a:rPr lang="en-US" dirty="0"/>
              <a:t>S106/Reserves etc. £892K</a:t>
            </a:r>
          </a:p>
          <a:p>
            <a:pPr lvl="2"/>
            <a:r>
              <a:rPr lang="en-US" dirty="0"/>
              <a:t>Shortfall £1.1M made up from Public Works Loan</a:t>
            </a:r>
          </a:p>
          <a:p>
            <a:pPr lvl="2"/>
            <a:r>
              <a:rPr lang="en-US" dirty="0"/>
              <a:t>Estimated Precept Increase Band D £0.90 per week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5A5C6A-1465-248C-E9D7-F65BE8AE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35061"/>
            <a:ext cx="10491600" cy="1280890"/>
          </a:xfrm>
        </p:spPr>
        <p:txBody>
          <a:bodyPr/>
          <a:lstStyle/>
          <a:p>
            <a:r>
              <a:rPr lang="en-US" dirty="0"/>
              <a:t>Pavilion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A5F6-023C-6751-290A-015A82618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90" y="1680963"/>
            <a:ext cx="10409522" cy="42302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Feedback </a:t>
            </a:r>
          </a:p>
          <a:p>
            <a:pPr lvl="1"/>
            <a:r>
              <a:rPr lang="en-GB" dirty="0"/>
              <a:t>Pavilion Options</a:t>
            </a:r>
          </a:p>
          <a:p>
            <a:pPr lvl="1"/>
            <a:r>
              <a:rPr lang="en-GB" dirty="0"/>
              <a:t>Feedback Form (respond by 6</a:t>
            </a:r>
            <a:r>
              <a:rPr lang="en-GB" baseline="30000" dirty="0"/>
              <a:t>th</a:t>
            </a:r>
            <a:r>
              <a:rPr lang="en-GB" dirty="0"/>
              <a:t> March)</a:t>
            </a:r>
          </a:p>
          <a:p>
            <a:pPr lvl="2"/>
            <a:r>
              <a:rPr lang="en-GB" dirty="0">
                <a:solidFill>
                  <a:srgbClr val="FB4A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deputyclerk@draytonpc.org</a:t>
            </a:r>
            <a:endParaRPr lang="en-GB" dirty="0"/>
          </a:p>
          <a:p>
            <a:pPr lvl="2"/>
            <a:r>
              <a:rPr lang="en-GB" dirty="0"/>
              <a:t>144a </a:t>
            </a:r>
            <a:r>
              <a:rPr lang="en-GB" dirty="0" err="1"/>
              <a:t>Whitehorns</a:t>
            </a:r>
            <a:r>
              <a:rPr lang="en-GB" dirty="0"/>
              <a:t> Way</a:t>
            </a:r>
          </a:p>
          <a:p>
            <a:pPr lvl="2"/>
            <a:r>
              <a:rPr lang="en-GB" dirty="0"/>
              <a:t>Return Forms at end of meeting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Steering Committee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/>
              <a:t>Further </a:t>
            </a:r>
            <a:r>
              <a:rPr lang="en-US" dirty="0"/>
              <a:t>Consultation</a:t>
            </a:r>
          </a:p>
          <a:p>
            <a:pPr lvl="1"/>
            <a:r>
              <a:rPr lang="en-US" dirty="0"/>
              <a:t>Public Meeting(s)</a:t>
            </a:r>
          </a:p>
          <a:p>
            <a:pPr lvl="1"/>
            <a:r>
              <a:rPr lang="en-GB" dirty="0"/>
              <a:t>Updates on PC website </a:t>
            </a:r>
            <a:r>
              <a:rPr lang="en-GB" dirty="0">
                <a:hlinkClick r:id="rId3"/>
              </a:rPr>
              <a:t>www.draytonparish.gov.uk</a:t>
            </a:r>
            <a:endParaRPr lang="en-GB" dirty="0"/>
          </a:p>
          <a:p>
            <a:pPr lvl="1"/>
            <a:r>
              <a:rPr lang="en-GB" dirty="0"/>
              <a:t>Updates in Chronicle / Facebook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D9BDD6-FE02-3D6A-D354-889E73F0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Your Opinion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9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418A-563E-E04E-7FF5-E66CC210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5" y="624110"/>
            <a:ext cx="10655917" cy="1280890"/>
          </a:xfrm>
        </p:spPr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690B6-B3E3-99FB-06F1-ED3B701A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972" y="1710836"/>
            <a:ext cx="10502605" cy="4213833"/>
          </a:xfrm>
        </p:spPr>
        <p:txBody>
          <a:bodyPr>
            <a:normAutofit/>
          </a:bodyPr>
          <a:lstStyle/>
          <a:p>
            <a:r>
              <a:rPr lang="en-US" dirty="0"/>
              <a:t>Walnut Meadows Sports Facilities</a:t>
            </a:r>
          </a:p>
          <a:p>
            <a:pPr lvl="1"/>
            <a:r>
              <a:rPr lang="en-US" dirty="0"/>
              <a:t>MUGA x 2</a:t>
            </a:r>
          </a:p>
          <a:p>
            <a:pPr lvl="1"/>
            <a:r>
              <a:rPr lang="en-US" dirty="0"/>
              <a:t>Sports Pitches x 3</a:t>
            </a:r>
          </a:p>
          <a:p>
            <a:pPr lvl="1"/>
            <a:r>
              <a:rPr lang="en-US" dirty="0"/>
              <a:t>Perimeter Track</a:t>
            </a:r>
          </a:p>
          <a:p>
            <a:pPr lvl="1"/>
            <a:r>
              <a:rPr lang="en-US" dirty="0"/>
              <a:t>New purpose-built Pavilion</a:t>
            </a:r>
          </a:p>
          <a:p>
            <a:pPr lvl="1"/>
            <a:r>
              <a:rPr lang="en-US" dirty="0"/>
              <a:t>Facilities / Open Space for All</a:t>
            </a:r>
          </a:p>
          <a:p>
            <a:pPr lvl="1"/>
            <a:endParaRPr lang="en-GB" dirty="0"/>
          </a:p>
          <a:p>
            <a:r>
              <a:rPr lang="en-GB" dirty="0"/>
              <a:t>Public Works Loan</a:t>
            </a:r>
          </a:p>
          <a:p>
            <a:pPr lvl="1"/>
            <a:r>
              <a:rPr lang="en-GB" dirty="0"/>
              <a:t>Increase of £1.37 a week Band D property (Option A)</a:t>
            </a:r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4616-607C-74A1-6D21-008E692C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29" y="624110"/>
            <a:ext cx="10648483" cy="1280890"/>
          </a:xfrm>
        </p:spPr>
        <p:txBody>
          <a:bodyPr/>
          <a:lstStyle/>
          <a:p>
            <a:r>
              <a:rPr lang="en-US" dirty="0"/>
              <a:t>Questions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9009-2A9D-52D5-9BD7-530F68262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2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AB33A76-BCBD-BB57-CCD8-B2CC40838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6DBC-5F08-1ED1-72F0-5B493E6A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How did we get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8D0B-8314-8681-59AD-C692E97F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1541929"/>
            <a:ext cx="10491600" cy="4311023"/>
          </a:xfrm>
        </p:spPr>
        <p:txBody>
          <a:bodyPr>
            <a:normAutofit/>
          </a:bodyPr>
          <a:lstStyle/>
          <a:p>
            <a:r>
              <a:rPr lang="en-US" dirty="0"/>
              <a:t>Neighbourhood Plan</a:t>
            </a:r>
          </a:p>
          <a:p>
            <a:pPr lvl="1"/>
            <a:r>
              <a:rPr lang="en-US" dirty="0"/>
              <a:t>Adopted (Made) September 2015</a:t>
            </a:r>
          </a:p>
          <a:p>
            <a:pPr lvl="1"/>
            <a:r>
              <a:rPr lang="en-US" dirty="0"/>
              <a:t>Valid until 2031</a:t>
            </a:r>
          </a:p>
          <a:p>
            <a:pPr lvl="1"/>
            <a:r>
              <a:rPr lang="en-US" dirty="0"/>
              <a:t>Forms part of Vale of White Horse’s Local Plan</a:t>
            </a:r>
          </a:p>
          <a:p>
            <a:pPr lvl="1"/>
            <a:r>
              <a:rPr lang="en-US" dirty="0"/>
              <a:t>Site known as Walnut Meadows identified for Sports Facilities (2.5 hectares)</a:t>
            </a:r>
          </a:p>
          <a:p>
            <a:pPr lvl="1"/>
            <a:r>
              <a:rPr lang="en-US" dirty="0"/>
              <a:t>Sports Needs Survey undertaken as part of Neighbourhood Plan</a:t>
            </a:r>
          </a:p>
          <a:p>
            <a:pPr lvl="1"/>
            <a:r>
              <a:rPr lang="en-US" dirty="0"/>
              <a:t>Updated Survey undertaken 2022</a:t>
            </a:r>
          </a:p>
          <a:p>
            <a:pPr lvl="1"/>
            <a:endParaRPr lang="en-US" dirty="0"/>
          </a:p>
          <a:p>
            <a:r>
              <a:rPr lang="en-US" dirty="0"/>
              <a:t>Planning Permission obtained 2017</a:t>
            </a:r>
          </a:p>
          <a:p>
            <a:r>
              <a:rPr lang="en-US" dirty="0"/>
              <a:t>Public Works Loan application completed 2017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0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681AAE-366E-59D3-1EAB-DD88B0EE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How did we get here</a:t>
            </a: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7DCA93E-BCE4-4611-AA79-3245151DE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13171"/>
              </p:ext>
            </p:extLst>
          </p:nvPr>
        </p:nvGraphicFramePr>
        <p:xfrm>
          <a:off x="1446551" y="1396240"/>
          <a:ext cx="8436634" cy="5289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02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EA50467-EBA5-E42B-C0E2-7C29B0714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380B-4F5E-1B04-3A0E-59DCA660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3" y="624110"/>
            <a:ext cx="10491600" cy="1280890"/>
          </a:xfrm>
        </p:spPr>
        <p:txBody>
          <a:bodyPr/>
          <a:lstStyle/>
          <a:p>
            <a:r>
              <a:rPr lang="en-US" dirty="0"/>
              <a:t>How did we get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8F3E-924C-B841-6070-5CD528336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1541929"/>
            <a:ext cx="10491600" cy="4311023"/>
          </a:xfrm>
        </p:spPr>
        <p:txBody>
          <a:bodyPr>
            <a:normAutofit/>
          </a:bodyPr>
          <a:lstStyle/>
          <a:p>
            <a:r>
              <a:rPr lang="en-US" dirty="0"/>
              <a:t>Buried Waste 	</a:t>
            </a:r>
          </a:p>
          <a:p>
            <a:pPr lvl="1"/>
            <a:r>
              <a:rPr lang="en-US" dirty="0"/>
              <a:t>Waste buried Nov 2019</a:t>
            </a:r>
          </a:p>
          <a:p>
            <a:pPr lvl="1"/>
            <a:r>
              <a:rPr lang="en-US" dirty="0"/>
              <a:t>Removed (or not) late 2023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06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8EFA7F-4189-27AE-8013-503713653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CEF1-17EB-6795-6DC4-6A249FFF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1490870"/>
            <a:ext cx="10491600" cy="436208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D0EF4-FF72-8C33-9404-C57BD1B41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92" y="265338"/>
            <a:ext cx="7000861" cy="6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2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B6143D-97AC-4EED-4E08-13223F47D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BD6AA0-9E80-3DD1-8CFB-B3BFAD127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89" y="213544"/>
            <a:ext cx="8160552" cy="66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85A7F-63E5-6A0F-0264-4C16B1E3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669774"/>
            <a:ext cx="10431186" cy="4241448"/>
          </a:xfrm>
        </p:spPr>
        <p:txBody>
          <a:bodyPr/>
          <a:lstStyle/>
          <a:p>
            <a:r>
              <a:rPr lang="en-US" dirty="0"/>
              <a:t>Buried Waste</a:t>
            </a:r>
          </a:p>
          <a:p>
            <a:r>
              <a:rPr lang="en-US" dirty="0"/>
              <a:t>Barrow Demolition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War in Ukraine</a:t>
            </a:r>
          </a:p>
          <a:p>
            <a:r>
              <a:rPr lang="en-US" dirty="0"/>
              <a:t>Covid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E69F7C-1664-55D0-7FB7-F06E55D5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99" y="505114"/>
            <a:ext cx="10491600" cy="1280890"/>
          </a:xfrm>
        </p:spPr>
        <p:txBody>
          <a:bodyPr/>
          <a:lstStyle/>
          <a:p>
            <a:r>
              <a:rPr lang="en-US" dirty="0"/>
              <a:t>How did we get here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B7962-D73B-C922-9568-3E253CEB9A7B}"/>
              </a:ext>
            </a:extLst>
          </p:cNvPr>
          <p:cNvSpPr txBox="1"/>
          <p:nvPr/>
        </p:nvSpPr>
        <p:spPr>
          <a:xfrm>
            <a:off x="8079369" y="1859340"/>
            <a:ext cx="1795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£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1F64F0A-46ED-571D-9233-A81D2A8FF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0EF5E-E438-CA41-01B5-39D0109E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669774"/>
            <a:ext cx="10431186" cy="4241448"/>
          </a:xfrm>
        </p:spPr>
        <p:txBody>
          <a:bodyPr/>
          <a:lstStyle/>
          <a:p>
            <a:r>
              <a:rPr lang="en-US" dirty="0"/>
              <a:t>Multi-Use Games Area (MUGA) </a:t>
            </a:r>
          </a:p>
          <a:p>
            <a:pPr lvl="1"/>
            <a:r>
              <a:rPr lang="en-US" dirty="0"/>
              <a:t>2  18M x 36M completed</a:t>
            </a:r>
          </a:p>
          <a:p>
            <a:pPr lvl="1"/>
            <a:r>
              <a:rPr lang="en-US" dirty="0"/>
              <a:t>Tennis, Netball, 5-a-Side, Basketball</a:t>
            </a:r>
          </a:p>
          <a:p>
            <a:pPr lvl="1"/>
            <a:r>
              <a:rPr lang="en-US" dirty="0"/>
              <a:t>Ready for Use Next Few Weeks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0B9F83-EA28-8AAF-FF28-813DD902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99" y="505114"/>
            <a:ext cx="10491600" cy="1280890"/>
          </a:xfrm>
        </p:spPr>
        <p:txBody>
          <a:bodyPr/>
          <a:lstStyle/>
          <a:p>
            <a:r>
              <a:rPr lang="en-US" dirty="0"/>
              <a:t>Current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617</Words>
  <Application>Microsoft Office PowerPoint</Application>
  <PresentationFormat>Widescreen</PresentationFormat>
  <Paragraphs>191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Wisp</vt:lpstr>
      <vt:lpstr>Village Meeting 6th Feb 2026 </vt:lpstr>
      <vt:lpstr>Agenda</vt:lpstr>
      <vt:lpstr>How did we get here</vt:lpstr>
      <vt:lpstr>How did we get here</vt:lpstr>
      <vt:lpstr>How did we get here</vt:lpstr>
      <vt:lpstr>PowerPoint Presentation</vt:lpstr>
      <vt:lpstr>PowerPoint Presentation</vt:lpstr>
      <vt:lpstr>How did we get here</vt:lpstr>
      <vt:lpstr>Current Status</vt:lpstr>
      <vt:lpstr>Current Status</vt:lpstr>
      <vt:lpstr>Pavilion Options</vt:lpstr>
      <vt:lpstr>Pavilion Options</vt:lpstr>
      <vt:lpstr>Pavilion Option A</vt:lpstr>
      <vt:lpstr>Pavilion Option A</vt:lpstr>
      <vt:lpstr>Pavilion Option B</vt:lpstr>
      <vt:lpstr>PowerPoint Presentation</vt:lpstr>
      <vt:lpstr>PowerPoint Presentation</vt:lpstr>
      <vt:lpstr>Pavilion Options</vt:lpstr>
      <vt:lpstr>Pavilion Options</vt:lpstr>
      <vt:lpstr>Pavilion Options</vt:lpstr>
      <vt:lpstr>Pavilion Options</vt:lpstr>
      <vt:lpstr>Your Opinion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Fowler</dc:creator>
  <cp:lastModifiedBy>Jon Fowler</cp:lastModifiedBy>
  <cp:revision>7</cp:revision>
  <dcterms:created xsi:type="dcterms:W3CDTF">2026-01-11T12:14:31Z</dcterms:created>
  <dcterms:modified xsi:type="dcterms:W3CDTF">2026-02-19T11:02:10Z</dcterms:modified>
</cp:coreProperties>
</file>